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74" r:id="rId2"/>
    <p:sldId id="275" r:id="rId3"/>
  </p:sldIdLst>
  <p:sldSz cx="12599988" cy="18143538"/>
  <p:notesSz cx="7069138" cy="1120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50" userDrawn="1">
          <p15:clr>
            <a:srgbClr val="A4A3A4"/>
          </p15:clr>
        </p15:guide>
        <p15:guide id="2" pos="39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434" autoAdjust="0"/>
  </p:normalViewPr>
  <p:slideViewPr>
    <p:cSldViewPr snapToGrid="0">
      <p:cViewPr>
        <p:scale>
          <a:sx n="78" d="100"/>
          <a:sy n="78" d="100"/>
        </p:scale>
        <p:origin x="360" y="-378"/>
      </p:cViewPr>
      <p:guideLst>
        <p:guide orient="horz" pos="5650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63294" cy="562413"/>
          </a:xfrm>
          <a:prstGeom prst="rect">
            <a:avLst/>
          </a:prstGeom>
        </p:spPr>
        <p:txBody>
          <a:bodyPr vert="horz" lIns="104423" tIns="52211" rIns="104423" bIns="52211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4211" y="2"/>
            <a:ext cx="3063294" cy="562413"/>
          </a:xfrm>
          <a:prstGeom prst="rect">
            <a:avLst/>
          </a:prstGeom>
        </p:spPr>
        <p:txBody>
          <a:bodyPr vert="horz" lIns="104423" tIns="52211" rIns="104423" bIns="52211" rtlCol="0"/>
          <a:lstStyle>
            <a:lvl1pPr algn="r">
              <a:defRPr sz="1400"/>
            </a:lvl1pPr>
          </a:lstStyle>
          <a:p>
            <a:fld id="{C27ED262-1906-4272-95A1-4E2441C9204E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1401763"/>
            <a:ext cx="2624138" cy="3781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4423" tIns="52211" rIns="104423" bIns="522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6915" y="5394496"/>
            <a:ext cx="5655310" cy="4413677"/>
          </a:xfrm>
          <a:prstGeom prst="rect">
            <a:avLst/>
          </a:prstGeom>
        </p:spPr>
        <p:txBody>
          <a:bodyPr vert="horz" lIns="104423" tIns="52211" rIns="104423" bIns="522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0646928"/>
            <a:ext cx="3063294" cy="562412"/>
          </a:xfrm>
          <a:prstGeom prst="rect">
            <a:avLst/>
          </a:prstGeom>
        </p:spPr>
        <p:txBody>
          <a:bodyPr vert="horz" lIns="104423" tIns="52211" rIns="104423" bIns="52211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4211" y="10646928"/>
            <a:ext cx="3063294" cy="562412"/>
          </a:xfrm>
          <a:prstGeom prst="rect">
            <a:avLst/>
          </a:prstGeom>
        </p:spPr>
        <p:txBody>
          <a:bodyPr vert="horz" lIns="104423" tIns="52211" rIns="104423" bIns="52211" rtlCol="0" anchor="b"/>
          <a:lstStyle>
            <a:lvl1pPr algn="r">
              <a:defRPr sz="1400"/>
            </a:lvl1pPr>
          </a:lstStyle>
          <a:p>
            <a:fld id="{EAFB0BEA-C94C-4A24-AC00-07D5C6C95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46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1pPr>
    <a:lvl2pPr marL="527014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2pPr>
    <a:lvl3pPr marL="1054029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3pPr>
    <a:lvl4pPr marL="1581043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4pPr>
    <a:lvl5pPr marL="2108058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5pPr>
    <a:lvl6pPr marL="2635072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6pPr>
    <a:lvl7pPr marL="3162087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7pPr>
    <a:lvl8pPr marL="3689101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8pPr>
    <a:lvl9pPr marL="4216116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599988" cy="120956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6562" y="1"/>
            <a:ext cx="12593428" cy="12095695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500" y="13122548"/>
            <a:ext cx="8032492" cy="3870621"/>
          </a:xfrm>
        </p:spPr>
        <p:txBody>
          <a:bodyPr anchor="ctr">
            <a:normAutofit/>
          </a:bodyPr>
          <a:lstStyle>
            <a:lvl1pPr algn="r">
              <a:defRPr sz="6063" spc="276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98741" y="13122548"/>
            <a:ext cx="3307497" cy="3870621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5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30022" indent="0" algn="ctr">
              <a:buNone/>
              <a:defRPr sz="2205"/>
            </a:lvl2pPr>
            <a:lvl3pPr marL="1260043" indent="0" algn="ctr">
              <a:buNone/>
              <a:defRPr sz="2205"/>
            </a:lvl3pPr>
            <a:lvl4pPr marL="1890065" indent="0" algn="ctr">
              <a:buNone/>
              <a:defRPr sz="2205"/>
            </a:lvl4pPr>
            <a:lvl5pPr marL="2520086" indent="0" algn="ctr">
              <a:buNone/>
              <a:defRPr sz="2205"/>
            </a:lvl5pPr>
            <a:lvl6pPr marL="3150108" indent="0" algn="ctr">
              <a:buNone/>
              <a:defRPr sz="2205"/>
            </a:lvl6pPr>
            <a:lvl7pPr marL="3780130" indent="0" algn="ctr">
              <a:buNone/>
              <a:defRPr sz="2205"/>
            </a:lvl7pPr>
            <a:lvl8pPr marL="4410151" indent="0" algn="ctr">
              <a:buNone/>
              <a:defRPr sz="2205"/>
            </a:lvl8pPr>
            <a:lvl9pPr marL="5040173" indent="0" algn="ctr">
              <a:buNone/>
              <a:defRPr sz="220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3FBC354-D1A6-43B3-B728-2D8B3B42DC32}" type="datetimeFigureOut">
              <a:rPr lang="id-ID" smtClean="0"/>
              <a:pPr/>
              <a:t>27/08/2020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667496" y="13926729"/>
            <a:ext cx="0" cy="241913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05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27/08/2020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641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9" y="2015948"/>
            <a:ext cx="2716872" cy="14313236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3751" y="2015948"/>
            <a:ext cx="7835618" cy="14313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27/08/2020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394990" y="893856"/>
            <a:ext cx="0" cy="944999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65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27/08/2020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232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599988" cy="1209569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6562" y="1"/>
            <a:ext cx="12593428" cy="12095695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500" y="13122548"/>
            <a:ext cx="8032492" cy="3870621"/>
          </a:xfrm>
        </p:spPr>
        <p:txBody>
          <a:bodyPr anchor="ctr">
            <a:normAutofit/>
          </a:bodyPr>
          <a:lstStyle>
            <a:lvl1pPr algn="r">
              <a:defRPr sz="6063" b="0" spc="276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98741" y="13122548"/>
            <a:ext cx="3307497" cy="3870621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5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3002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27/08/2020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667496" y="13926729"/>
            <a:ext cx="0" cy="241913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80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399" y="1548249"/>
            <a:ext cx="10045340" cy="39673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8399" y="6047846"/>
            <a:ext cx="4913995" cy="106442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744" y="6047846"/>
            <a:ext cx="4913995" cy="106442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27/08/2020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86081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58399" y="1548249"/>
            <a:ext cx="10045340" cy="39673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8399" y="5766449"/>
            <a:ext cx="4913995" cy="2177225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3032" b="0" cap="none" baseline="0">
                <a:solidFill>
                  <a:schemeClr val="accent1"/>
                </a:solidFill>
                <a:latin typeface="+mn-lt"/>
              </a:defRPr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8399" y="7851586"/>
            <a:ext cx="4913995" cy="88404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744" y="5766449"/>
            <a:ext cx="4913995" cy="2177225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3032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marL="0" lvl="0" indent="0" algn="l" defTabSz="1260043" rtl="0" eaLnBrk="1" latinLnBrk="0" hangingPunct="1">
              <a:lnSpc>
                <a:spcPct val="90000"/>
              </a:lnSpc>
              <a:spcBef>
                <a:spcPts val="248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744" y="7851586"/>
            <a:ext cx="4913995" cy="88404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27/08/2020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51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27/08/2020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86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27/08/2020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80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58399" y="1247425"/>
            <a:ext cx="4535996" cy="4596363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9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6245" y="2177224"/>
            <a:ext cx="5868444" cy="13716515"/>
          </a:xfrm>
        </p:spPr>
        <p:txBody>
          <a:bodyPr>
            <a:normAutofit/>
          </a:bodyPr>
          <a:lstStyle>
            <a:lvl1pPr>
              <a:defRPr sz="2756"/>
            </a:lvl1pPr>
            <a:lvl2pPr>
              <a:defRPr sz="2205"/>
            </a:lvl2pPr>
            <a:lvl3pPr>
              <a:defRPr sz="1654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8399" y="5972462"/>
            <a:ext cx="4535996" cy="9953532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827"/>
              </a:spcBef>
              <a:buNone/>
              <a:defRPr sz="2205"/>
            </a:lvl1pPr>
            <a:lvl2pPr marL="630022" indent="0">
              <a:buNone/>
              <a:defRPr sz="1654"/>
            </a:lvl2pPr>
            <a:lvl3pPr marL="1260043" indent="0">
              <a:buNone/>
              <a:defRPr sz="1378"/>
            </a:lvl3pPr>
            <a:lvl4pPr marL="1890065" indent="0">
              <a:buNone/>
              <a:defRPr sz="1240"/>
            </a:lvl4pPr>
            <a:lvl5pPr marL="2520086" indent="0">
              <a:buNone/>
              <a:defRPr sz="1240"/>
            </a:lvl5pPr>
            <a:lvl6pPr marL="3150108" indent="0">
              <a:buNone/>
              <a:defRPr sz="1240"/>
            </a:lvl6pPr>
            <a:lvl7pPr marL="3780130" indent="0">
              <a:buNone/>
              <a:defRPr sz="1240"/>
            </a:lvl7pPr>
            <a:lvl8pPr marL="4410151" indent="0">
              <a:buNone/>
              <a:defRPr sz="1240"/>
            </a:lvl8pPr>
            <a:lvl9pPr marL="5040173" indent="0">
              <a:buNone/>
              <a:defRPr sz="1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27/08/2020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447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500" y="13122551"/>
            <a:ext cx="8032492" cy="3870621"/>
          </a:xfrm>
        </p:spPr>
        <p:txBody>
          <a:bodyPr anchor="ctr">
            <a:normAutofit/>
          </a:bodyPr>
          <a:lstStyle>
            <a:lvl1pPr algn="r">
              <a:defRPr sz="6063" spc="276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3"/>
            <a:ext cx="12596838" cy="12095692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3307"/>
            </a:lvl1pPr>
            <a:lvl2pPr marL="472516" indent="0">
              <a:buNone/>
              <a:defRPr sz="2894"/>
            </a:lvl2pPr>
            <a:lvl3pPr marL="945032" indent="0">
              <a:buNone/>
              <a:defRPr sz="2480"/>
            </a:lvl3pPr>
            <a:lvl4pPr marL="1417549" indent="0">
              <a:buNone/>
              <a:defRPr sz="2067"/>
            </a:lvl4pPr>
            <a:lvl5pPr marL="1890065" indent="0">
              <a:buNone/>
              <a:defRPr sz="2067"/>
            </a:lvl5pPr>
            <a:lvl6pPr marL="2362581" indent="0">
              <a:buNone/>
              <a:defRPr sz="2067"/>
            </a:lvl6pPr>
            <a:lvl7pPr marL="2835097" indent="0">
              <a:buNone/>
              <a:defRPr sz="2067"/>
            </a:lvl7pPr>
            <a:lvl8pPr marL="3307613" indent="0">
              <a:buNone/>
              <a:defRPr sz="2067"/>
            </a:lvl8pPr>
            <a:lvl9pPr marL="3780130" indent="0">
              <a:buNone/>
              <a:defRPr sz="20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98741" y="13122551"/>
            <a:ext cx="3307497" cy="3870621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5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72516" indent="0">
              <a:buNone/>
              <a:defRPr sz="1447"/>
            </a:lvl2pPr>
            <a:lvl3pPr marL="945032" indent="0">
              <a:buNone/>
              <a:defRPr sz="1240"/>
            </a:lvl3pPr>
            <a:lvl4pPr marL="1417549" indent="0">
              <a:buNone/>
              <a:defRPr sz="1034"/>
            </a:lvl4pPr>
            <a:lvl5pPr marL="1890065" indent="0">
              <a:buNone/>
              <a:defRPr sz="1034"/>
            </a:lvl5pPr>
            <a:lvl6pPr marL="2362581" indent="0">
              <a:buNone/>
              <a:defRPr sz="1034"/>
            </a:lvl6pPr>
            <a:lvl7pPr marL="2835097" indent="0">
              <a:buNone/>
              <a:defRPr sz="1034"/>
            </a:lvl7pPr>
            <a:lvl8pPr marL="3307613" indent="0">
              <a:buNone/>
              <a:defRPr sz="1034"/>
            </a:lvl8pPr>
            <a:lvl9pPr marL="3780130" indent="0">
              <a:buNone/>
              <a:defRPr sz="103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27/08/2020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667496" y="13926729"/>
            <a:ext cx="0" cy="241913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29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8399" y="1548249"/>
            <a:ext cx="10045340" cy="396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8400" y="6047846"/>
            <a:ext cx="10045342" cy="1064420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58401" y="17118907"/>
            <a:ext cx="2226228" cy="725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78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3FBC354-D1A6-43B3-B728-2D8B3B42DC32}" type="datetimeFigureOut">
              <a:rPr lang="id-ID" smtClean="0"/>
              <a:pPr/>
              <a:t>27/08/2020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4995" y="17118907"/>
            <a:ext cx="6098943" cy="725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78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99989" y="17118907"/>
            <a:ext cx="1006249" cy="725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78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87499" y="2186125"/>
            <a:ext cx="0" cy="241913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77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1260043" rtl="0" eaLnBrk="1" latinLnBrk="0" hangingPunct="1">
        <a:lnSpc>
          <a:spcPct val="80000"/>
        </a:lnSpc>
        <a:spcBef>
          <a:spcPct val="0"/>
        </a:spcBef>
        <a:buNone/>
        <a:defRPr sz="6063" kern="1200" cap="all" spc="138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126004" indent="-126004" algn="l" defTabSz="1260043" rtl="0" eaLnBrk="1" latinLnBrk="0" hangingPunct="1">
        <a:lnSpc>
          <a:spcPct val="90000"/>
        </a:lnSpc>
        <a:spcBef>
          <a:spcPts val="1654"/>
        </a:spcBef>
        <a:spcAft>
          <a:spcPts val="276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756" kern="1200">
          <a:solidFill>
            <a:schemeClr val="tx1"/>
          </a:solidFill>
          <a:latin typeface="+mn-lt"/>
          <a:ea typeface="+mn-ea"/>
          <a:cs typeface="+mn-cs"/>
        </a:defRPr>
      </a:lvl1pPr>
      <a:lvl2pPr marL="365413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2205" kern="1200">
          <a:solidFill>
            <a:schemeClr val="tx1"/>
          </a:solidFill>
          <a:latin typeface="+mn-lt"/>
          <a:ea typeface="+mn-ea"/>
          <a:cs typeface="+mn-cs"/>
        </a:defRPr>
      </a:lvl2pPr>
      <a:lvl3pPr marL="617421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819028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4pPr>
      <a:lvl5pPr marL="1071037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5pPr>
      <a:lvl6pPr marL="1260043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6pPr>
      <a:lvl7pPr marL="1461650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7pPr>
      <a:lvl8pPr marL="1675857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8pPr>
      <a:lvl9pPr marL="1877464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30022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890065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86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150108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3780130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410151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040173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296C6-ED63-46B6-82BD-6ADD8875F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40" y="216200"/>
            <a:ext cx="7046967" cy="103641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Bahnschrift Condensed" panose="020B0502040204020203" pitchFamily="34" charset="0"/>
              </a:rPr>
              <a:t>CASCADING KECAMATAN </a:t>
            </a:r>
            <a:r>
              <a:rPr lang="id-ID" sz="2400" b="1" dirty="0" smtClean="0">
                <a:latin typeface="Bahnschrift Condensed" panose="020B0502040204020203" pitchFamily="34" charset="0"/>
              </a:rPr>
              <a:t>KALIORI</a:t>
            </a:r>
            <a:r>
              <a:rPr lang="en-US" sz="2400" b="1" dirty="0" smtClean="0">
                <a:latin typeface="Bahnschrift Condensed" panose="020B0502040204020203" pitchFamily="34" charset="0"/>
              </a:rPr>
              <a:t> </a:t>
            </a:r>
            <a:r>
              <a:rPr lang="en-US" sz="2400" b="1" dirty="0" err="1" smtClean="0">
                <a:latin typeface="Bahnschrift Condensed" panose="020B0502040204020203" pitchFamily="34" charset="0"/>
              </a:rPr>
              <a:t>th.</a:t>
            </a:r>
            <a:r>
              <a:rPr lang="en-US" sz="2400" b="1" dirty="0" smtClean="0">
                <a:latin typeface="Bahnschrift Condensed" panose="020B0502040204020203" pitchFamily="34" charset="0"/>
              </a:rPr>
              <a:t> 2020</a:t>
            </a:r>
            <a:br>
              <a:rPr lang="en-US" sz="2400" b="1" dirty="0" smtClean="0">
                <a:latin typeface="Bahnschrift Condensed" panose="020B0502040204020203" pitchFamily="34" charset="0"/>
              </a:rPr>
            </a:br>
            <a:r>
              <a:rPr lang="en-US" sz="2400" b="1" dirty="0" smtClean="0">
                <a:latin typeface="Bahnschrift Condensed" panose="020B0502040204020203" pitchFamily="34" charset="0"/>
              </a:rPr>
              <a:t>PERDA NO. 6 TH. 2019, </a:t>
            </a:r>
            <a:br>
              <a:rPr lang="en-US" sz="2400" b="1" dirty="0" smtClean="0">
                <a:latin typeface="Bahnschrift Condensed" panose="020B0502040204020203" pitchFamily="34" charset="0"/>
              </a:rPr>
            </a:br>
            <a:r>
              <a:rPr lang="en-US" sz="2400" b="1" dirty="0" smtClean="0">
                <a:latin typeface="Bahnschrift Condensed" panose="020B0502040204020203" pitchFamily="34" charset="0"/>
              </a:rPr>
              <a:t>PERBUP NO. 31  TH. 2020</a:t>
            </a:r>
            <a:endParaRPr lang="id-ID" sz="2400" b="1" dirty="0">
              <a:latin typeface="Bahnschrift Condensed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43C4DF-2D8D-4A25-BA84-2539FA4A07F3}"/>
              </a:ext>
            </a:extLst>
          </p:cNvPr>
          <p:cNvSpPr/>
          <p:nvPr/>
        </p:nvSpPr>
        <p:spPr>
          <a:xfrm>
            <a:off x="313492" y="3687357"/>
            <a:ext cx="3689415" cy="4868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CAMAT </a:t>
            </a:r>
            <a:r>
              <a:rPr lang="id-ID" sz="2000" b="1" dirty="0" smtClean="0"/>
              <a:t>KALIORI</a:t>
            </a:r>
            <a:endParaRPr lang="id-ID" sz="20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9BDDC7-5AAB-4F4F-BAA4-274FC9A9A0F4}"/>
              </a:ext>
            </a:extLst>
          </p:cNvPr>
          <p:cNvSpPr/>
          <p:nvPr/>
        </p:nvSpPr>
        <p:spPr>
          <a:xfrm>
            <a:off x="8222608" y="3336299"/>
            <a:ext cx="4096761" cy="4458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SEKRETARIS </a:t>
            </a:r>
            <a:r>
              <a:rPr lang="en-US" dirty="0" smtClean="0"/>
              <a:t>KECAMATAN </a:t>
            </a:r>
            <a:r>
              <a:rPr lang="id-ID" dirty="0" smtClean="0"/>
              <a:t>KALIORI</a:t>
            </a:r>
            <a:endParaRPr lang="id-ID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584D75A-3DDF-4033-8511-4A15AF105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896602"/>
              </p:ext>
            </p:extLst>
          </p:nvPr>
        </p:nvGraphicFramePr>
        <p:xfrm>
          <a:off x="318655" y="4187145"/>
          <a:ext cx="3684252" cy="231661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74189">
                  <a:extLst>
                    <a:ext uri="{9D8B030D-6E8A-4147-A177-3AD203B41FA5}">
                      <a16:colId xmlns:a16="http://schemas.microsoft.com/office/drawing/2014/main" val="1807660708"/>
                    </a:ext>
                  </a:extLst>
                </a:gridCol>
                <a:gridCol w="1810063">
                  <a:extLst>
                    <a:ext uri="{9D8B030D-6E8A-4147-A177-3AD203B41FA5}">
                      <a16:colId xmlns:a16="http://schemas.microsoft.com/office/drawing/2014/main" val="2626465130"/>
                    </a:ext>
                  </a:extLst>
                </a:gridCol>
              </a:tblGrid>
              <a:tr h="42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TUJUAN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600" dirty="0"/>
                        <a:t>INDIKATOR</a:t>
                      </a:r>
                      <a:endParaRPr lang="id-ID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340244"/>
                  </a:ext>
                </a:extLst>
              </a:tr>
              <a:tr h="1887216"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err="1" smtClean="0"/>
                        <a:t>Meningkatkan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Kualitas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Penyelenggaraan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Pelayanan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Pemerintah</a:t>
                      </a:r>
                      <a:r>
                        <a:rPr lang="en-US" sz="1600" baseline="0" dirty="0" err="1" smtClean="0"/>
                        <a:t>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Kecamatan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err="1" smtClean="0"/>
                        <a:t>Indeks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/>
                        <a:t>Kepuasan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 smtClean="0"/>
                        <a:t>Masyarakat</a:t>
                      </a:r>
                      <a:endParaRPr lang="id-ID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022F35E-70A5-4A8C-80F8-4DF2E87DA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069524"/>
              </p:ext>
            </p:extLst>
          </p:nvPr>
        </p:nvGraphicFramePr>
        <p:xfrm>
          <a:off x="8228314" y="3810011"/>
          <a:ext cx="4096761" cy="434624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09213">
                  <a:extLst>
                    <a:ext uri="{9D8B030D-6E8A-4147-A177-3AD203B41FA5}">
                      <a16:colId xmlns:a16="http://schemas.microsoft.com/office/drawing/2014/main" val="2873413310"/>
                    </a:ext>
                  </a:extLst>
                </a:gridCol>
                <a:gridCol w="1904784">
                  <a:extLst>
                    <a:ext uri="{9D8B030D-6E8A-4147-A177-3AD203B41FA5}">
                      <a16:colId xmlns:a16="http://schemas.microsoft.com/office/drawing/2014/main" val="2844204539"/>
                    </a:ext>
                  </a:extLst>
                </a:gridCol>
                <a:gridCol w="882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408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PROGRAM</a:t>
                      </a:r>
                      <a:endParaRPr lang="id-ID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INDIKATOR</a:t>
                      </a:r>
                      <a:endParaRPr lang="id-ID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TARGET</a:t>
                      </a:r>
                      <a:endParaRPr lang="id-ID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650297"/>
                  </a:ext>
                </a:extLst>
              </a:tr>
              <a:tr h="627564">
                <a:tc>
                  <a:txBody>
                    <a:bodyPr/>
                    <a:lstStyle/>
                    <a:p>
                      <a:r>
                        <a:rPr lang="en-US" sz="1300" dirty="0" err="1"/>
                        <a:t>Perencanaan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dan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Evaluasi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Kinerja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Perangkat</a:t>
                      </a:r>
                      <a:r>
                        <a:rPr lang="en-US" sz="1300" dirty="0"/>
                        <a:t> Daerah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fi-FI" sz="1300" dirty="0"/>
                        <a:t>% </a:t>
                      </a:r>
                      <a:r>
                        <a:rPr lang="fi-FI" sz="1300" dirty="0" smtClean="0"/>
                        <a:t>keselarasan Perencanaan terhadap Capaian Kinerja Perangkat Daerah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65%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extLst>
                  <a:ext uri="{0D108BD9-81ED-4DB2-BD59-A6C34878D82A}">
                    <a16:rowId xmlns:a16="http://schemas.microsoft.com/office/drawing/2014/main" val="2460529523"/>
                  </a:ext>
                </a:extLst>
              </a:tr>
              <a:tr h="471640">
                <a:tc rowSpan="4">
                  <a:txBody>
                    <a:bodyPr/>
                    <a:lstStyle/>
                    <a:p>
                      <a:r>
                        <a:rPr lang="en-US" sz="1300" dirty="0" err="1" smtClean="0"/>
                        <a:t>Manajemen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Administrasi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/>
                        <a:t>Pelayanan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Umum</a:t>
                      </a:r>
                      <a:r>
                        <a:rPr lang="en-US" sz="1300" dirty="0"/>
                        <a:t>, </a:t>
                      </a:r>
                      <a:r>
                        <a:rPr lang="en-US" sz="1300" dirty="0" err="1"/>
                        <a:t>Kepegawaian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dan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Keuangan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Perangkat</a:t>
                      </a:r>
                      <a:r>
                        <a:rPr lang="en-US" sz="1300" dirty="0"/>
                        <a:t> Daerah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% </a:t>
                      </a:r>
                      <a:r>
                        <a:rPr lang="en-US" sz="1300" dirty="0" err="1"/>
                        <a:t>ketercapaian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pelayanan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 smtClean="0"/>
                        <a:t>umum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90%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extLst>
                  <a:ext uri="{0D108BD9-81ED-4DB2-BD59-A6C34878D82A}">
                    <a16:rowId xmlns:a16="http://schemas.microsoft.com/office/drawing/2014/main" val="1655290474"/>
                  </a:ext>
                </a:extLst>
              </a:tr>
              <a:tr h="401035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% </a:t>
                      </a:r>
                      <a:r>
                        <a:rPr lang="en-US" sz="1300" dirty="0" err="1" smtClean="0"/>
                        <a:t>pemenuhan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pelayanan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kepegawaian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90%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0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% </a:t>
                      </a:r>
                      <a:r>
                        <a:rPr lang="en-US" sz="1300" b="0" dirty="0" err="1" smtClean="0"/>
                        <a:t>Ketercukupan</a:t>
                      </a:r>
                      <a:r>
                        <a:rPr lang="en-US" sz="1300" b="0" baseline="0" dirty="0" smtClean="0"/>
                        <a:t> </a:t>
                      </a:r>
                      <a:r>
                        <a:rPr lang="en-US" sz="1300" b="0" baseline="0" dirty="0" err="1" smtClean="0"/>
                        <a:t>Sarana</a:t>
                      </a:r>
                      <a:r>
                        <a:rPr lang="en-US" sz="1300" b="0" baseline="0" dirty="0" smtClean="0"/>
                        <a:t> &amp; </a:t>
                      </a:r>
                      <a:r>
                        <a:rPr lang="en-US" sz="1300" b="0" baseline="0" dirty="0" err="1" smtClean="0"/>
                        <a:t>Prasarana</a:t>
                      </a:r>
                      <a:r>
                        <a:rPr lang="en-US" sz="1300" b="0" baseline="0" dirty="0" smtClean="0"/>
                        <a:t> </a:t>
                      </a:r>
                      <a:r>
                        <a:rPr lang="en-US" sz="1300" b="0" baseline="0" dirty="0" err="1" smtClean="0"/>
                        <a:t>Aparatur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90%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% </a:t>
                      </a:r>
                      <a:r>
                        <a:rPr lang="en-US" sz="1300" dirty="0" err="1" smtClean="0"/>
                        <a:t>pemenuhan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/>
                        <a:t>pelayanan</a:t>
                      </a:r>
                      <a:r>
                        <a:rPr lang="en-US" sz="1300" dirty="0"/>
                        <a:t> </a:t>
                      </a:r>
                      <a:r>
                        <a:rPr lang="id-ID" sz="1300" dirty="0"/>
                        <a:t>keuangan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90%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1596">
                <a:tc>
                  <a:txBody>
                    <a:bodyPr/>
                    <a:lstStyle/>
                    <a:p>
                      <a:r>
                        <a:rPr lang="nn-NO" sz="1300" dirty="0"/>
                        <a:t>Program Peningkatan Keterbukaan Informasi Publik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% </a:t>
                      </a:r>
                      <a:r>
                        <a:rPr lang="en-US" sz="1300" dirty="0" err="1"/>
                        <a:t>Informasi</a:t>
                      </a:r>
                      <a:r>
                        <a:rPr lang="en-US" sz="1300" dirty="0"/>
                        <a:t> yang </a:t>
                      </a:r>
                      <a:r>
                        <a:rPr lang="en-US" sz="1300" dirty="0" err="1"/>
                        <a:t>disampaikan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ke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publik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90%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extLst>
                  <a:ext uri="{0D108BD9-81ED-4DB2-BD59-A6C34878D82A}">
                    <a16:rowId xmlns:a16="http://schemas.microsoft.com/office/drawing/2014/main" val="2275147466"/>
                  </a:ext>
                </a:extLst>
              </a:tr>
            </a:tbl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3572AF08-A4A1-4118-90AF-A1F51BC3E517}"/>
              </a:ext>
            </a:extLst>
          </p:cNvPr>
          <p:cNvSpPr/>
          <p:nvPr/>
        </p:nvSpPr>
        <p:spPr>
          <a:xfrm>
            <a:off x="2731629" y="6875513"/>
            <a:ext cx="3862185" cy="941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lgerian" panose="04020705040A02060702" pitchFamily="82" charset="0"/>
              </a:rPr>
              <a:t>CAMAT </a:t>
            </a:r>
            <a:r>
              <a:rPr lang="id-ID" sz="2400" dirty="0" smtClean="0">
                <a:latin typeface="Algerian" panose="04020705040A02060702" pitchFamily="82" charset="0"/>
              </a:rPr>
              <a:t>KALIORI</a:t>
            </a:r>
            <a:endParaRPr lang="id-ID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843C4DF-2D8D-4A25-BA84-2539FA4A07F3}"/>
              </a:ext>
            </a:extLst>
          </p:cNvPr>
          <p:cNvSpPr/>
          <p:nvPr/>
        </p:nvSpPr>
        <p:spPr>
          <a:xfrm>
            <a:off x="4244494" y="3566592"/>
            <a:ext cx="3689415" cy="62055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CAMAT </a:t>
            </a:r>
            <a:r>
              <a:rPr lang="id-ID" sz="2000" b="1" dirty="0" smtClean="0"/>
              <a:t>KALIORI</a:t>
            </a:r>
            <a:endParaRPr lang="id-ID" sz="2000" b="1" dirty="0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9584D75A-3DDF-4033-8511-4A15AF105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105288"/>
              </p:ext>
            </p:extLst>
          </p:nvPr>
        </p:nvGraphicFramePr>
        <p:xfrm>
          <a:off x="4244494" y="4205500"/>
          <a:ext cx="3679872" cy="231398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53575">
                  <a:extLst>
                    <a:ext uri="{9D8B030D-6E8A-4147-A177-3AD203B41FA5}">
                      <a16:colId xmlns:a16="http://schemas.microsoft.com/office/drawing/2014/main" val="1807660708"/>
                    </a:ext>
                  </a:extLst>
                </a:gridCol>
                <a:gridCol w="1526297">
                  <a:extLst>
                    <a:ext uri="{9D8B030D-6E8A-4147-A177-3AD203B41FA5}">
                      <a16:colId xmlns:a16="http://schemas.microsoft.com/office/drawing/2014/main" val="2626465130"/>
                    </a:ext>
                  </a:extLst>
                </a:gridCol>
              </a:tblGrid>
              <a:tr h="424552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SASARAN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INDIKATOR</a:t>
                      </a:r>
                      <a:endParaRPr lang="id-ID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340244"/>
                  </a:ext>
                </a:extLst>
              </a:tr>
              <a:tr h="1889430">
                <a:tc>
                  <a:txBody>
                    <a:bodyPr/>
                    <a:lstStyle/>
                    <a:p>
                      <a:endParaRPr lang="sv-SE" sz="1400" dirty="0" smtClean="0"/>
                    </a:p>
                    <a:p>
                      <a:r>
                        <a:rPr lang="en-US" sz="1400" dirty="0" err="1" smtClean="0"/>
                        <a:t>Meningkatnya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Kualitas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Penyelenggaraan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Pelayanan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Pemerintah</a:t>
                      </a:r>
                      <a:r>
                        <a:rPr lang="en-US" sz="1400" baseline="0" dirty="0" err="1" smtClean="0"/>
                        <a:t>an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Kecamatan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id-ID" sz="1400" dirty="0" smtClean="0"/>
                        <a:t>Nilai </a:t>
                      </a:r>
                      <a:r>
                        <a:rPr lang="id-ID" sz="1400" dirty="0"/>
                        <a:t>Keterbukaan Informasi </a:t>
                      </a:r>
                      <a:r>
                        <a:rPr lang="id-ID" sz="1400" dirty="0" smtClean="0"/>
                        <a:t>Publik Kecamatan</a:t>
                      </a:r>
                      <a:r>
                        <a:rPr lang="id-ID" sz="1400" baseline="0" dirty="0" smtClean="0"/>
                        <a:t> Kaliori</a:t>
                      </a:r>
                      <a:endParaRPr lang="id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432575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7933901" y="4898450"/>
            <a:ext cx="250204" cy="48409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002907" y="4973899"/>
            <a:ext cx="250204" cy="48409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436855"/>
              </p:ext>
            </p:extLst>
          </p:nvPr>
        </p:nvGraphicFramePr>
        <p:xfrm>
          <a:off x="1412270" y="7642978"/>
          <a:ext cx="6521631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8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PROGRAM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INDIKATOR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TARGET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788">
                <a:tc rowSpan="4"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Program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</a:t>
                      </a:r>
                      <a:r>
                        <a:rPr lang="id-ID" sz="1800" dirty="0" smtClean="0">
                          <a:solidFill>
                            <a:schemeClr val="tx1"/>
                          </a:solidFill>
                        </a:rPr>
                        <a:t>rencanaan</a:t>
                      </a:r>
                      <a:r>
                        <a:rPr lang="id-ID" sz="1800" baseline="0" dirty="0" smtClean="0">
                          <a:solidFill>
                            <a:schemeClr val="tx1"/>
                          </a:solidFill>
                        </a:rPr>
                        <a:t> dan Evaluasi Kinerja Perangkat Daerah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Tingkat Kinerja Seksi pemerintahan Des</a:t>
                      </a:r>
                      <a:r>
                        <a:rPr lang="id-ID" sz="1800" dirty="0" smtClean="0"/>
                        <a:t>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69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Tingkat Kinerja Seksi Pemberdayaan Masyarakat Desa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69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Tingkat Kinerja Seksi Kesejahteraan Rakyat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Tingkat </a:t>
                      </a:r>
                      <a:r>
                        <a:rPr lang="en-US" sz="1800" dirty="0" err="1" smtClean="0"/>
                        <a:t>Kinerja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Seksi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Ketentraman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Ketertiban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60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mtClean="0"/>
                        <a:t>6</a:t>
                      </a:r>
                      <a:endParaRPr lang="en-US" sz="1800" dirty="0" smtClean="0"/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59742" y="11864291"/>
            <a:ext cx="11776840" cy="968966"/>
            <a:chOff x="359742" y="11379380"/>
            <a:chExt cx="11776840" cy="968966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572AF08-A4A1-4118-90AF-A1F51BC3E517}"/>
                </a:ext>
              </a:extLst>
            </p:cNvPr>
            <p:cNvSpPr/>
            <p:nvPr/>
          </p:nvSpPr>
          <p:spPr>
            <a:xfrm>
              <a:off x="359742" y="11379380"/>
              <a:ext cx="2955634" cy="941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KASI PEMERINTAHAN</a:t>
              </a:r>
              <a:endParaRPr lang="id-ID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572AF08-A4A1-4118-90AF-A1F51BC3E517}"/>
                </a:ext>
              </a:extLst>
            </p:cNvPr>
            <p:cNvSpPr/>
            <p:nvPr/>
          </p:nvSpPr>
          <p:spPr>
            <a:xfrm>
              <a:off x="3552777" y="11379380"/>
              <a:ext cx="2607745" cy="941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KASI 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PMD</a:t>
              </a:r>
              <a:endParaRPr lang="id-ID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3572AF08-A4A1-4118-90AF-A1F51BC3E517}"/>
                </a:ext>
              </a:extLst>
            </p:cNvPr>
            <p:cNvSpPr/>
            <p:nvPr/>
          </p:nvSpPr>
          <p:spPr>
            <a:xfrm>
              <a:off x="6272230" y="11393235"/>
              <a:ext cx="2845146" cy="941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lgerian" panose="04020705040A02060702" pitchFamily="82" charset="0"/>
                </a:rPr>
                <a:t>KASI KESRA</a:t>
              </a:r>
              <a:endParaRPr lang="id-ID" sz="2400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572AF08-A4A1-4118-90AF-A1F51BC3E517}"/>
                </a:ext>
              </a:extLst>
            </p:cNvPr>
            <p:cNvSpPr/>
            <p:nvPr/>
          </p:nvSpPr>
          <p:spPr>
            <a:xfrm>
              <a:off x="9243069" y="11407090"/>
              <a:ext cx="2893513" cy="941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lgerian" panose="04020705040A02060702" pitchFamily="82" charset="0"/>
                </a:rPr>
                <a:t>KASI </a:t>
              </a:r>
              <a:r>
                <a:rPr lang="id-ID" sz="2400" dirty="0" smtClean="0">
                  <a:latin typeface="Algerian" panose="04020705040A02060702" pitchFamily="82" charset="0"/>
                </a:rPr>
                <a:t>T</a:t>
              </a:r>
              <a:r>
                <a:rPr lang="en-US" sz="2400" dirty="0" smtClean="0">
                  <a:latin typeface="Algerian" panose="04020705040A02060702" pitchFamily="82" charset="0"/>
                </a:rPr>
                <a:t>RANTIP</a:t>
              </a:r>
              <a:endParaRPr lang="id-ID" sz="2400" dirty="0"/>
            </a:p>
          </p:txBody>
        </p:sp>
      </p:grp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817908"/>
              </p:ext>
            </p:extLst>
          </p:nvPr>
        </p:nvGraphicFramePr>
        <p:xfrm>
          <a:off x="359743" y="12938550"/>
          <a:ext cx="295563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9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KEGIATAN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Fasilitasi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Penyelenggaraan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Pemerintahan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Desa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Kelurahan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indent="0" algn="l" defTabSz="1260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INDIKATOR</a:t>
                      </a: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emerintahan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Desa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tertib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Administrasi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 Target :95 %)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% Pemerintahan yang lunas bayar PBB</a:t>
                      </a:r>
                    </a:p>
                    <a:p>
                      <a:r>
                        <a:rPr lang="sv-SE" sz="1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Target : 95%)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2" name="Down Arrow 41"/>
          <p:cNvSpPr/>
          <p:nvPr/>
        </p:nvSpPr>
        <p:spPr>
          <a:xfrm>
            <a:off x="4253111" y="6501123"/>
            <a:ext cx="819222" cy="41406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546642"/>
              </p:ext>
            </p:extLst>
          </p:nvPr>
        </p:nvGraphicFramePr>
        <p:xfrm>
          <a:off x="3552776" y="12910843"/>
          <a:ext cx="2607745" cy="3352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847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KEGIATAN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Fasilitasi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Pemberdayaan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Masyarakat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Desa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5839">
                <a:tc>
                  <a:txBody>
                    <a:bodyPr/>
                    <a:lstStyle/>
                    <a:p>
                      <a:pPr marL="0" marR="0" indent="0" algn="l" defTabSz="1260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INDIKATOR</a:t>
                      </a: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Pelaksanaan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Pembangunan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Secara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Swakelola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(Target : 100 %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8474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% penetapann APBDesa tepat waktu</a:t>
                      </a:r>
                    </a:p>
                    <a:p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(Target:100%)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232017"/>
              </p:ext>
            </p:extLst>
          </p:nvPr>
        </p:nvGraphicFramePr>
        <p:xfrm>
          <a:off x="6272230" y="12925777"/>
          <a:ext cx="2845146" cy="2711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802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KEGIATAN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Fasilitasi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Peningkatan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Kesejahteraan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Masyarakat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9323">
                <a:tc>
                  <a:txBody>
                    <a:bodyPr/>
                    <a:lstStyle/>
                    <a:p>
                      <a:pPr marL="0" marR="0" indent="0" algn="l" defTabSz="1260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INDIKATOR</a:t>
                      </a: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Lembaga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kesejahteraan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Masyarakat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Desa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Kelurahan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akti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666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 Target :100 %)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859311"/>
              </p:ext>
            </p:extLst>
          </p:nvPr>
        </p:nvGraphicFramePr>
        <p:xfrm>
          <a:off x="9243069" y="12910855"/>
          <a:ext cx="2921222" cy="2824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6793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KEGIATAN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solidFill>
                            <a:schemeClr val="tx1"/>
                          </a:solidFill>
                        </a:rPr>
                        <a:t>Pembinaan dan Ketentraman dan Ketertiban Masyarakat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3921">
                <a:tc>
                  <a:txBody>
                    <a:bodyPr/>
                    <a:lstStyle/>
                    <a:p>
                      <a:pPr marL="0" marR="0" indent="0" algn="l" defTabSz="1260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INDIKATOR</a:t>
                      </a: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Penyelesaian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permasalahan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K-3 (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Ketertiban,Ketentraman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Keindahan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9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 Target : </a:t>
                      </a:r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100%)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" name="Down Arrow 24"/>
          <p:cNvSpPr/>
          <p:nvPr/>
        </p:nvSpPr>
        <p:spPr>
          <a:xfrm>
            <a:off x="4244494" y="10873858"/>
            <a:ext cx="819222" cy="41406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41" idx="0"/>
          </p:cNvCxnSpPr>
          <p:nvPr/>
        </p:nvCxnSpPr>
        <p:spPr>
          <a:xfrm>
            <a:off x="1837559" y="11864291"/>
            <a:ext cx="74368" cy="396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525832" y="11287926"/>
            <a:ext cx="9242091" cy="569993"/>
            <a:chOff x="1525832" y="11287926"/>
            <a:chExt cx="9242091" cy="569993"/>
          </a:xfrm>
        </p:grpSpPr>
        <p:sp>
          <p:nvSpPr>
            <p:cNvPr id="13" name="Rectangle 12"/>
            <p:cNvSpPr/>
            <p:nvPr/>
          </p:nvSpPr>
          <p:spPr>
            <a:xfrm>
              <a:off x="1634836" y="11287926"/>
              <a:ext cx="9019309" cy="14207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1525832" y="11430001"/>
              <a:ext cx="455370" cy="41406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2" name="Down Arrow 31"/>
            <p:cNvSpPr/>
            <p:nvPr/>
          </p:nvSpPr>
          <p:spPr>
            <a:xfrm>
              <a:off x="4656962" y="11443851"/>
              <a:ext cx="455370" cy="41406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7409263" y="11443851"/>
              <a:ext cx="455370" cy="41406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4" name="Down Arrow 33"/>
            <p:cNvSpPr/>
            <p:nvPr/>
          </p:nvSpPr>
          <p:spPr>
            <a:xfrm>
              <a:off x="10312553" y="11443851"/>
              <a:ext cx="455370" cy="41406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221371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DFD2D28A-3B5E-4B59-ACBF-6E8DF8D4043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304245" y="606233"/>
          <a:ext cx="6083387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636">
                  <a:extLst>
                    <a:ext uri="{9D8B030D-6E8A-4147-A177-3AD203B41FA5}">
                      <a16:colId xmlns:a16="http://schemas.microsoft.com/office/drawing/2014/main" val="2849289796"/>
                    </a:ext>
                  </a:extLst>
                </a:gridCol>
                <a:gridCol w="2843208">
                  <a:extLst>
                    <a:ext uri="{9D8B030D-6E8A-4147-A177-3AD203B41FA5}">
                      <a16:colId xmlns:a16="http://schemas.microsoft.com/office/drawing/2014/main" val="3918710450"/>
                    </a:ext>
                  </a:extLst>
                </a:gridCol>
                <a:gridCol w="888543">
                  <a:extLst>
                    <a:ext uri="{9D8B030D-6E8A-4147-A177-3AD203B41FA5}">
                      <a16:colId xmlns:a16="http://schemas.microsoft.com/office/drawing/2014/main" val="679611268"/>
                    </a:ext>
                  </a:extLst>
                </a:gridCol>
              </a:tblGrid>
              <a:tr h="198252">
                <a:tc>
                  <a:txBody>
                    <a:bodyPr/>
                    <a:lstStyle/>
                    <a:p>
                      <a:r>
                        <a:rPr lang="en-US" sz="1200" dirty="0"/>
                        <a:t>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INDIKATOR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461617"/>
                  </a:ext>
                </a:extLst>
              </a:tr>
              <a:tr h="468745">
                <a:tc>
                  <a:txBody>
                    <a:bodyPr/>
                    <a:lstStyle/>
                    <a:p>
                      <a:r>
                        <a:rPr lang="en-US" sz="1200" dirty="0" err="1"/>
                        <a:t>Peningkatan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manajemen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administrasi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pelayanan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umum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pemenuhan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pelayanan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administrasi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perkantoran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umum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diterapkan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baik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251107"/>
                  </a:ext>
                </a:extLst>
              </a:tr>
              <a:tr h="341051">
                <a:tc>
                  <a:txBody>
                    <a:bodyPr/>
                    <a:lstStyle/>
                    <a:p>
                      <a:r>
                        <a:rPr lang="en-US" sz="1200" dirty="0" err="1"/>
                        <a:t>Peningkatan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sarana</a:t>
                      </a:r>
                      <a:r>
                        <a:rPr lang="en-US" sz="1200" dirty="0"/>
                        <a:t> dan </a:t>
                      </a:r>
                      <a:r>
                        <a:rPr lang="en-US" sz="1200" dirty="0" err="1"/>
                        <a:t>prasarana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aparatur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60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Jumlah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dokumen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pengelolaan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BMD yang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dikelola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baik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</a:t>
                      </a:r>
                      <a:r>
                        <a:rPr lang="en-US" sz="1200" dirty="0" err="1"/>
                        <a:t>dok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415221"/>
                  </a:ext>
                </a:extLst>
              </a:tr>
              <a:tr h="330419">
                <a:tc>
                  <a:txBody>
                    <a:bodyPr/>
                    <a:lstStyle/>
                    <a:p>
                      <a:r>
                        <a:rPr lang="en-US" sz="1200" dirty="0" err="1"/>
                        <a:t>Peningkatan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kualitas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sumber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daya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aparatur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Jumlah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dokumen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manajemen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kepegawaian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dikelola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baik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 </a:t>
                      </a:r>
                      <a:r>
                        <a:rPr lang="en-US" sz="1200" dirty="0" err="1"/>
                        <a:t>dok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007365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85C2A95E-6A98-4793-92E8-50578190DE1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304244" y="2483820"/>
          <a:ext cx="6124852" cy="782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7665">
                  <a:extLst>
                    <a:ext uri="{9D8B030D-6E8A-4147-A177-3AD203B41FA5}">
                      <a16:colId xmlns:a16="http://schemas.microsoft.com/office/drawing/2014/main" val="2849289796"/>
                    </a:ext>
                  </a:extLst>
                </a:gridCol>
                <a:gridCol w="2946136">
                  <a:extLst>
                    <a:ext uri="{9D8B030D-6E8A-4147-A177-3AD203B41FA5}">
                      <a16:colId xmlns:a16="http://schemas.microsoft.com/office/drawing/2014/main" val="3918710450"/>
                    </a:ext>
                  </a:extLst>
                </a:gridCol>
                <a:gridCol w="811051">
                  <a:extLst>
                    <a:ext uri="{9D8B030D-6E8A-4147-A177-3AD203B41FA5}">
                      <a16:colId xmlns:a16="http://schemas.microsoft.com/office/drawing/2014/main" val="679611268"/>
                    </a:ext>
                  </a:extLst>
                </a:gridCol>
              </a:tblGrid>
              <a:tr h="274191">
                <a:tc>
                  <a:txBody>
                    <a:bodyPr/>
                    <a:lstStyle/>
                    <a:p>
                      <a:r>
                        <a:rPr lang="en-US" sz="1200" dirty="0"/>
                        <a:t>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INDIKATOR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461617"/>
                  </a:ext>
                </a:extLst>
              </a:tr>
              <a:tr h="508369">
                <a:tc>
                  <a:txBody>
                    <a:bodyPr/>
                    <a:lstStyle/>
                    <a:p>
                      <a:r>
                        <a:rPr lang="en-US" sz="1200" dirty="0" err="1"/>
                        <a:t>Peningkatan</a:t>
                      </a:r>
                      <a:r>
                        <a:rPr lang="en-US" sz="1200" dirty="0"/>
                        <a:t> dan </a:t>
                      </a:r>
                      <a:r>
                        <a:rPr lang="en-US" sz="1200" dirty="0" err="1"/>
                        <a:t>pengembangan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sistem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pelaporan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keuangan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Jumlah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Dokumen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pelaporan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keuangan</a:t>
                      </a:r>
                      <a:r>
                        <a:rPr lang="en-US" sz="1200" dirty="0"/>
                        <a:t>  </a:t>
                      </a:r>
                      <a:r>
                        <a:rPr lang="en-US" sz="1200" dirty="0" err="1"/>
                        <a:t>dengan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kualitas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baik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 doc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251107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454F036C-8E6C-4B63-9991-03158B92A5A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315396" y="3189249"/>
          <a:ext cx="6124984" cy="1715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7716">
                  <a:extLst>
                    <a:ext uri="{9D8B030D-6E8A-4147-A177-3AD203B41FA5}">
                      <a16:colId xmlns:a16="http://schemas.microsoft.com/office/drawing/2014/main" val="2849289796"/>
                    </a:ext>
                  </a:extLst>
                </a:gridCol>
                <a:gridCol w="2946200">
                  <a:extLst>
                    <a:ext uri="{9D8B030D-6E8A-4147-A177-3AD203B41FA5}">
                      <a16:colId xmlns:a16="http://schemas.microsoft.com/office/drawing/2014/main" val="3918710450"/>
                    </a:ext>
                  </a:extLst>
                </a:gridCol>
                <a:gridCol w="811068">
                  <a:extLst>
                    <a:ext uri="{9D8B030D-6E8A-4147-A177-3AD203B41FA5}">
                      <a16:colId xmlns:a16="http://schemas.microsoft.com/office/drawing/2014/main" val="679611268"/>
                    </a:ext>
                  </a:extLst>
                </a:gridCol>
              </a:tblGrid>
              <a:tr h="343443">
                <a:tc>
                  <a:txBody>
                    <a:bodyPr/>
                    <a:lstStyle/>
                    <a:p>
                      <a:r>
                        <a:rPr lang="en-US" sz="1200" dirty="0"/>
                        <a:t>KEGIATAN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INDIKATOR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461617"/>
                  </a:ext>
                </a:extLst>
              </a:tr>
              <a:tr h="454231">
                <a:tc>
                  <a:txBody>
                    <a:bodyPr/>
                    <a:lstStyle/>
                    <a:p>
                      <a:r>
                        <a:rPr lang="nn-NO" sz="1200" dirty="0"/>
                        <a:t>Penyusunan Dokumen Perencanaan Perangkat Daerah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Jumlah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Dokumen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Perencanaan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Perangkat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Daerah yang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disusun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3</a:t>
                      </a:r>
                      <a:r>
                        <a:rPr lang="id-ID" sz="1200" baseline="0" dirty="0"/>
                        <a:t> </a:t>
                      </a:r>
                      <a:r>
                        <a:rPr lang="en-US" sz="1200" dirty="0"/>
                        <a:t>doc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251107"/>
                  </a:ext>
                </a:extLst>
              </a:tr>
              <a:tr h="454231">
                <a:tc>
                  <a:txBody>
                    <a:bodyPr/>
                    <a:lstStyle/>
                    <a:p>
                      <a:r>
                        <a:rPr lang="en-US" sz="1200" dirty="0" err="1"/>
                        <a:t>Penyusunan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Dokumen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Evaluasi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Kinerja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Perangkat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daerah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Jumlah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Dokumen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Laporan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kinerja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 yang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disusun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2</a:t>
                      </a:r>
                      <a:r>
                        <a:rPr lang="id-ID" sz="1200" baseline="0" dirty="0"/>
                        <a:t> </a:t>
                      </a:r>
                      <a:r>
                        <a:rPr lang="en-US" sz="1200" dirty="0"/>
                        <a:t>doc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135768"/>
                  </a:ext>
                </a:extLst>
              </a:tr>
              <a:tr h="454231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Pengelolaan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keterbukaan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informasi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publik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Jumlah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informasi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disampaikan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publik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id-ID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informasi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6014313" y="1683834"/>
            <a:ext cx="3010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910146" y="3434576"/>
            <a:ext cx="4052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77015" y="2352907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356517" y="1773044"/>
            <a:ext cx="0" cy="1683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334215" y="1773044"/>
            <a:ext cx="4125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356517" y="3456878"/>
            <a:ext cx="3122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entuk Bebas: Bentuk 16">
            <a:extLst>
              <a:ext uri="{FF2B5EF4-FFF2-40B4-BE49-F238E27FC236}">
                <a16:creationId xmlns:a16="http://schemas.microsoft.com/office/drawing/2014/main" id="{81020B71-66AB-45BB-9DD1-DFF17089813F}"/>
              </a:ext>
            </a:extLst>
          </p:cNvPr>
          <p:cNvSpPr/>
          <p:nvPr/>
        </p:nvSpPr>
        <p:spPr>
          <a:xfrm>
            <a:off x="779386" y="4157322"/>
            <a:ext cx="4526676" cy="767647"/>
          </a:xfrm>
          <a:custGeom>
            <a:avLst/>
            <a:gdLst>
              <a:gd name="connsiteX0" fmla="*/ 4526676 w 4526676"/>
              <a:gd name="connsiteY0" fmla="*/ 0 h 767647"/>
              <a:gd name="connsiteX1" fmla="*/ 0 w 4526676"/>
              <a:gd name="connsiteY1" fmla="*/ 767647 h 76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26676" h="767647">
                <a:moveTo>
                  <a:pt x="4526676" y="0"/>
                </a:moveTo>
                <a:lnTo>
                  <a:pt x="0" y="767647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61256" tIns="269041" rIns="2161255" bIns="269041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800" kern="1200"/>
          </a:p>
        </p:txBody>
      </p:sp>
      <p:sp>
        <p:nvSpPr>
          <p:cNvPr id="18" name="Bentuk Bebas: Bentuk 17">
            <a:extLst>
              <a:ext uri="{FF2B5EF4-FFF2-40B4-BE49-F238E27FC236}">
                <a16:creationId xmlns:a16="http://schemas.microsoft.com/office/drawing/2014/main" id="{D0B3F0F4-2A51-451D-AFD6-C6B58D762C01}"/>
              </a:ext>
            </a:extLst>
          </p:cNvPr>
          <p:cNvSpPr/>
          <p:nvPr/>
        </p:nvSpPr>
        <p:spPr>
          <a:xfrm>
            <a:off x="2272931" y="2913091"/>
            <a:ext cx="736818" cy="1244230"/>
          </a:xfrm>
          <a:custGeom>
            <a:avLst/>
            <a:gdLst>
              <a:gd name="connsiteX0" fmla="*/ 0 w 736818"/>
              <a:gd name="connsiteY0" fmla="*/ 0 h 1244230"/>
              <a:gd name="connsiteX1" fmla="*/ 368409 w 736818"/>
              <a:gd name="connsiteY1" fmla="*/ 0 h 1244230"/>
              <a:gd name="connsiteX2" fmla="*/ 368409 w 736818"/>
              <a:gd name="connsiteY2" fmla="*/ 1244230 h 1244230"/>
              <a:gd name="connsiteX3" fmla="*/ 736818 w 736818"/>
              <a:gd name="connsiteY3" fmla="*/ 1244230 h 1244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6818" h="1244230">
                <a:moveTo>
                  <a:pt x="0" y="0"/>
                </a:moveTo>
                <a:lnTo>
                  <a:pt x="368409" y="0"/>
                </a:lnTo>
                <a:lnTo>
                  <a:pt x="368409" y="1244230"/>
                </a:lnTo>
                <a:lnTo>
                  <a:pt x="736818" y="1244230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4959" tIns="585965" rIns="344958" bIns="585964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00" kern="1200"/>
          </a:p>
        </p:txBody>
      </p:sp>
      <p:sp>
        <p:nvSpPr>
          <p:cNvPr id="20" name="Bentuk Bebas: Bentuk 19">
            <a:extLst>
              <a:ext uri="{FF2B5EF4-FFF2-40B4-BE49-F238E27FC236}">
                <a16:creationId xmlns:a16="http://schemas.microsoft.com/office/drawing/2014/main" id="{6AA91D31-DD27-425A-AEFF-03EC3D0F3263}"/>
              </a:ext>
            </a:extLst>
          </p:cNvPr>
          <p:cNvSpPr/>
          <p:nvPr/>
        </p:nvSpPr>
        <p:spPr>
          <a:xfrm>
            <a:off x="2272931" y="2393732"/>
            <a:ext cx="869797" cy="519358"/>
          </a:xfrm>
          <a:custGeom>
            <a:avLst/>
            <a:gdLst>
              <a:gd name="connsiteX0" fmla="*/ 0 w 869797"/>
              <a:gd name="connsiteY0" fmla="*/ 519358 h 519358"/>
              <a:gd name="connsiteX1" fmla="*/ 434898 w 869797"/>
              <a:gd name="connsiteY1" fmla="*/ 519358 h 519358"/>
              <a:gd name="connsiteX2" fmla="*/ 434898 w 869797"/>
              <a:gd name="connsiteY2" fmla="*/ 0 h 519358"/>
              <a:gd name="connsiteX3" fmla="*/ 869797 w 869797"/>
              <a:gd name="connsiteY3" fmla="*/ 0 h 519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797" h="519358">
                <a:moveTo>
                  <a:pt x="0" y="519358"/>
                </a:moveTo>
                <a:lnTo>
                  <a:pt x="434898" y="519358"/>
                </a:lnTo>
                <a:lnTo>
                  <a:pt x="434898" y="0"/>
                </a:lnTo>
                <a:lnTo>
                  <a:pt x="869797" y="0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22273" tIns="234353" rIns="422272" bIns="234353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00" kern="1200"/>
          </a:p>
        </p:txBody>
      </p:sp>
      <p:sp>
        <p:nvSpPr>
          <p:cNvPr id="23" name="Bentuk Bebas: Bentuk 22">
            <a:extLst>
              <a:ext uri="{FF2B5EF4-FFF2-40B4-BE49-F238E27FC236}">
                <a16:creationId xmlns:a16="http://schemas.microsoft.com/office/drawing/2014/main" id="{02CF2FB0-7625-4AC1-97BF-252B956BBA24}"/>
              </a:ext>
            </a:extLst>
          </p:cNvPr>
          <p:cNvSpPr/>
          <p:nvPr/>
        </p:nvSpPr>
        <p:spPr>
          <a:xfrm>
            <a:off x="-276032" y="2913091"/>
            <a:ext cx="252650" cy="5896115"/>
          </a:xfrm>
          <a:custGeom>
            <a:avLst/>
            <a:gdLst>
              <a:gd name="connsiteX0" fmla="*/ 0 w 252650"/>
              <a:gd name="connsiteY0" fmla="*/ 5896115 h 5896115"/>
              <a:gd name="connsiteX1" fmla="*/ 126325 w 252650"/>
              <a:gd name="connsiteY1" fmla="*/ 5896115 h 5896115"/>
              <a:gd name="connsiteX2" fmla="*/ 126325 w 252650"/>
              <a:gd name="connsiteY2" fmla="*/ 0 h 5896115"/>
              <a:gd name="connsiteX3" fmla="*/ 252650 w 252650"/>
              <a:gd name="connsiteY3" fmla="*/ 0 h 589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650" h="5896115">
                <a:moveTo>
                  <a:pt x="0" y="5896115"/>
                </a:moveTo>
                <a:lnTo>
                  <a:pt x="126325" y="5896115"/>
                </a:lnTo>
                <a:lnTo>
                  <a:pt x="126325" y="0"/>
                </a:lnTo>
                <a:lnTo>
                  <a:pt x="252650" y="0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8513" tIns="2800520" rIns="-8513" bIns="2800519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300" kern="1200"/>
          </a:p>
        </p:txBody>
      </p:sp>
      <p:sp>
        <p:nvSpPr>
          <p:cNvPr id="25" name="Bentuk Bebas: Bentuk 24">
            <a:extLst>
              <a:ext uri="{FF2B5EF4-FFF2-40B4-BE49-F238E27FC236}">
                <a16:creationId xmlns:a16="http://schemas.microsoft.com/office/drawing/2014/main" id="{31B25B40-8460-47DF-BAED-F7B13E57BB7E}"/>
              </a:ext>
            </a:extLst>
          </p:cNvPr>
          <p:cNvSpPr/>
          <p:nvPr/>
        </p:nvSpPr>
        <p:spPr>
          <a:xfrm>
            <a:off x="776206" y="2089716"/>
            <a:ext cx="2296313" cy="700095"/>
          </a:xfrm>
          <a:custGeom>
            <a:avLst/>
            <a:gdLst>
              <a:gd name="connsiteX0" fmla="*/ 0 w 2296313"/>
              <a:gd name="connsiteY0" fmla="*/ 0 h 700095"/>
              <a:gd name="connsiteX1" fmla="*/ 2296313 w 2296313"/>
              <a:gd name="connsiteY1" fmla="*/ 0 h 700095"/>
              <a:gd name="connsiteX2" fmla="*/ 2296313 w 2296313"/>
              <a:gd name="connsiteY2" fmla="*/ 700095 h 700095"/>
              <a:gd name="connsiteX3" fmla="*/ 0 w 2296313"/>
              <a:gd name="connsiteY3" fmla="*/ 700095 h 700095"/>
              <a:gd name="connsiteX4" fmla="*/ 0 w 2296313"/>
              <a:gd name="connsiteY4" fmla="*/ 0 h 70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6313" h="700095">
                <a:moveTo>
                  <a:pt x="0" y="0"/>
                </a:moveTo>
                <a:lnTo>
                  <a:pt x="2296313" y="0"/>
                </a:lnTo>
                <a:lnTo>
                  <a:pt x="2296313" y="700095"/>
                </a:lnTo>
                <a:lnTo>
                  <a:pt x="0" y="7000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SEKRETARIS</a:t>
            </a:r>
          </a:p>
        </p:txBody>
      </p:sp>
      <p:sp>
        <p:nvSpPr>
          <p:cNvPr id="26" name="Bentuk Bebas: Bentuk 25">
            <a:extLst>
              <a:ext uri="{FF2B5EF4-FFF2-40B4-BE49-F238E27FC236}">
                <a16:creationId xmlns:a16="http://schemas.microsoft.com/office/drawing/2014/main" id="{2AD46892-A395-43F7-98E2-08FA3803AC3A}"/>
              </a:ext>
            </a:extLst>
          </p:cNvPr>
          <p:cNvSpPr/>
          <p:nvPr/>
        </p:nvSpPr>
        <p:spPr>
          <a:xfrm>
            <a:off x="3682224" y="1389621"/>
            <a:ext cx="2296313" cy="700095"/>
          </a:xfrm>
          <a:custGeom>
            <a:avLst/>
            <a:gdLst>
              <a:gd name="connsiteX0" fmla="*/ 0 w 2296313"/>
              <a:gd name="connsiteY0" fmla="*/ 0 h 700095"/>
              <a:gd name="connsiteX1" fmla="*/ 2296313 w 2296313"/>
              <a:gd name="connsiteY1" fmla="*/ 0 h 700095"/>
              <a:gd name="connsiteX2" fmla="*/ 2296313 w 2296313"/>
              <a:gd name="connsiteY2" fmla="*/ 700095 h 700095"/>
              <a:gd name="connsiteX3" fmla="*/ 0 w 2296313"/>
              <a:gd name="connsiteY3" fmla="*/ 700095 h 700095"/>
              <a:gd name="connsiteX4" fmla="*/ 0 w 2296313"/>
              <a:gd name="connsiteY4" fmla="*/ 0 h 70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6313" h="700095">
                <a:moveTo>
                  <a:pt x="0" y="0"/>
                </a:moveTo>
                <a:lnTo>
                  <a:pt x="2296313" y="0"/>
                </a:lnTo>
                <a:lnTo>
                  <a:pt x="2296313" y="700095"/>
                </a:lnTo>
                <a:lnTo>
                  <a:pt x="0" y="7000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KA SUB BAG UMUM DAN KEPEGAWAIAN</a:t>
            </a:r>
          </a:p>
        </p:txBody>
      </p:sp>
      <p:sp>
        <p:nvSpPr>
          <p:cNvPr id="27" name="Bentuk Bebas: Bentuk 26">
            <a:extLst>
              <a:ext uri="{FF2B5EF4-FFF2-40B4-BE49-F238E27FC236}">
                <a16:creationId xmlns:a16="http://schemas.microsoft.com/office/drawing/2014/main" id="{89581272-1DB7-4008-9A6E-AD0674226B88}"/>
              </a:ext>
            </a:extLst>
          </p:cNvPr>
          <p:cNvSpPr/>
          <p:nvPr/>
        </p:nvSpPr>
        <p:spPr>
          <a:xfrm>
            <a:off x="3668751" y="3140556"/>
            <a:ext cx="2296313" cy="700095"/>
          </a:xfrm>
          <a:custGeom>
            <a:avLst/>
            <a:gdLst>
              <a:gd name="connsiteX0" fmla="*/ 0 w 2296313"/>
              <a:gd name="connsiteY0" fmla="*/ 0 h 700095"/>
              <a:gd name="connsiteX1" fmla="*/ 2296313 w 2296313"/>
              <a:gd name="connsiteY1" fmla="*/ 0 h 700095"/>
              <a:gd name="connsiteX2" fmla="*/ 2296313 w 2296313"/>
              <a:gd name="connsiteY2" fmla="*/ 700095 h 700095"/>
              <a:gd name="connsiteX3" fmla="*/ 0 w 2296313"/>
              <a:gd name="connsiteY3" fmla="*/ 700095 h 700095"/>
              <a:gd name="connsiteX4" fmla="*/ 0 w 2296313"/>
              <a:gd name="connsiteY4" fmla="*/ 0 h 70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6313" h="700095">
                <a:moveTo>
                  <a:pt x="0" y="0"/>
                </a:moveTo>
                <a:lnTo>
                  <a:pt x="2296313" y="0"/>
                </a:lnTo>
                <a:lnTo>
                  <a:pt x="2296313" y="700095"/>
                </a:lnTo>
                <a:lnTo>
                  <a:pt x="0" y="7000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KASUBBAG PROGRAM DAN KEUANGAN</a:t>
            </a:r>
          </a:p>
        </p:txBody>
      </p:sp>
    </p:spTree>
    <p:extLst>
      <p:ext uri="{BB962C8B-B14F-4D97-AF65-F5344CB8AC3E}">
        <p14:creationId xmlns:p14="http://schemas.microsoft.com/office/powerpoint/2010/main" val="210197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4272</TotalTime>
  <Words>371</Words>
  <Application>Microsoft Office PowerPoint</Application>
  <PresentationFormat>Custom</PresentationFormat>
  <Paragraphs>109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Algerian</vt:lpstr>
      <vt:lpstr>Arial</vt:lpstr>
      <vt:lpstr>Bahnschrift Condensed</vt:lpstr>
      <vt:lpstr>Calibri</vt:lpstr>
      <vt:lpstr>Tw Cen MT</vt:lpstr>
      <vt:lpstr>Tw Cen MT Condensed</vt:lpstr>
      <vt:lpstr>Wingdings 3</vt:lpstr>
      <vt:lpstr>Integral</vt:lpstr>
      <vt:lpstr>CASCADING KECAMATAN KALIORI th. 2020 PERDA NO. 6 TH. 2019,  PERBUP NO. 31  TH. 2020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Nilta Rahmah</dc:creator>
  <cp:lastModifiedBy>ADMIN</cp:lastModifiedBy>
  <cp:revision>374</cp:revision>
  <cp:lastPrinted>2020-04-19T08:56:13Z</cp:lastPrinted>
  <dcterms:created xsi:type="dcterms:W3CDTF">2019-02-27T00:52:20Z</dcterms:created>
  <dcterms:modified xsi:type="dcterms:W3CDTF">2020-08-27T15:16:16Z</dcterms:modified>
</cp:coreProperties>
</file>